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331" r:id="rId3"/>
    <p:sldId id="355" r:id="rId4"/>
    <p:sldId id="359" r:id="rId5"/>
    <p:sldId id="358" r:id="rId6"/>
    <p:sldId id="361" r:id="rId7"/>
    <p:sldId id="271" r:id="rId8"/>
    <p:sldId id="362" r:id="rId9"/>
    <p:sldId id="365" r:id="rId10"/>
    <p:sldId id="367" r:id="rId11"/>
    <p:sldId id="328" r:id="rId12"/>
    <p:sldId id="363" r:id="rId13"/>
    <p:sldId id="364" r:id="rId14"/>
    <p:sldId id="366" r:id="rId15"/>
    <p:sldId id="330" r:id="rId16"/>
  </p:sldIdLst>
  <p:sldSz cx="12188825" cy="6858000"/>
  <p:notesSz cx="6858000" cy="9144000"/>
  <p:defaultTextStyle>
    <a:defPPr>
      <a:defRPr lang="en-US"/>
    </a:defPPr>
    <a:lvl1pPr marL="0" algn="l" defTabSz="543505" rtl="0" eaLnBrk="1" latinLnBrk="0" hangingPunct="1">
      <a:defRPr sz="2149" kern="1200">
        <a:solidFill>
          <a:schemeClr val="tx1"/>
        </a:solidFill>
        <a:latin typeface="+mn-lt"/>
        <a:ea typeface="+mn-ea"/>
        <a:cs typeface="+mn-cs"/>
      </a:defRPr>
    </a:lvl1pPr>
    <a:lvl2pPr marL="543505" algn="l" defTabSz="543505" rtl="0" eaLnBrk="1" latinLnBrk="0" hangingPunct="1">
      <a:defRPr sz="2149" kern="1200">
        <a:solidFill>
          <a:schemeClr val="tx1"/>
        </a:solidFill>
        <a:latin typeface="+mn-lt"/>
        <a:ea typeface="+mn-ea"/>
        <a:cs typeface="+mn-cs"/>
      </a:defRPr>
    </a:lvl2pPr>
    <a:lvl3pPr marL="1087009" algn="l" defTabSz="543505" rtl="0" eaLnBrk="1" latinLnBrk="0" hangingPunct="1">
      <a:defRPr sz="2149" kern="1200">
        <a:solidFill>
          <a:schemeClr val="tx1"/>
        </a:solidFill>
        <a:latin typeface="+mn-lt"/>
        <a:ea typeface="+mn-ea"/>
        <a:cs typeface="+mn-cs"/>
      </a:defRPr>
    </a:lvl3pPr>
    <a:lvl4pPr marL="1630517" algn="l" defTabSz="543505" rtl="0" eaLnBrk="1" latinLnBrk="0" hangingPunct="1">
      <a:defRPr sz="2149" kern="1200">
        <a:solidFill>
          <a:schemeClr val="tx1"/>
        </a:solidFill>
        <a:latin typeface="+mn-lt"/>
        <a:ea typeface="+mn-ea"/>
        <a:cs typeface="+mn-cs"/>
      </a:defRPr>
    </a:lvl4pPr>
    <a:lvl5pPr marL="2174020" algn="l" defTabSz="543505" rtl="0" eaLnBrk="1" latinLnBrk="0" hangingPunct="1">
      <a:defRPr sz="2149" kern="1200">
        <a:solidFill>
          <a:schemeClr val="tx1"/>
        </a:solidFill>
        <a:latin typeface="+mn-lt"/>
        <a:ea typeface="+mn-ea"/>
        <a:cs typeface="+mn-cs"/>
      </a:defRPr>
    </a:lvl5pPr>
    <a:lvl6pPr marL="2717525" algn="l" defTabSz="543505" rtl="0" eaLnBrk="1" latinLnBrk="0" hangingPunct="1">
      <a:defRPr sz="2149" kern="1200">
        <a:solidFill>
          <a:schemeClr val="tx1"/>
        </a:solidFill>
        <a:latin typeface="+mn-lt"/>
        <a:ea typeface="+mn-ea"/>
        <a:cs typeface="+mn-cs"/>
      </a:defRPr>
    </a:lvl6pPr>
    <a:lvl7pPr marL="3261031" algn="l" defTabSz="543505" rtl="0" eaLnBrk="1" latinLnBrk="0" hangingPunct="1">
      <a:defRPr sz="2149" kern="1200">
        <a:solidFill>
          <a:schemeClr val="tx1"/>
        </a:solidFill>
        <a:latin typeface="+mn-lt"/>
        <a:ea typeface="+mn-ea"/>
        <a:cs typeface="+mn-cs"/>
      </a:defRPr>
    </a:lvl7pPr>
    <a:lvl8pPr marL="3804535" algn="l" defTabSz="543505" rtl="0" eaLnBrk="1" latinLnBrk="0" hangingPunct="1">
      <a:defRPr sz="2149" kern="1200">
        <a:solidFill>
          <a:schemeClr val="tx1"/>
        </a:solidFill>
        <a:latin typeface="+mn-lt"/>
        <a:ea typeface="+mn-ea"/>
        <a:cs typeface="+mn-cs"/>
      </a:defRPr>
    </a:lvl8pPr>
    <a:lvl9pPr marL="4348039" algn="l" defTabSz="543505" rtl="0" eaLnBrk="1" latinLnBrk="0" hangingPunct="1">
      <a:defRPr sz="21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pos="5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D367E"/>
    <a:srgbClr val="231161"/>
    <a:srgbClr val="F1B300"/>
    <a:srgbClr val="EDC200"/>
    <a:srgbClr val="FFE791"/>
    <a:srgbClr val="FFCC66"/>
    <a:srgbClr val="E6DC8A"/>
    <a:srgbClr val="E3CB6A"/>
    <a:srgbClr val="F1E36F"/>
    <a:srgbClr val="FFD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9" autoAdjust="0"/>
    <p:restoredTop sz="85734" autoAdjust="0"/>
  </p:normalViewPr>
  <p:slideViewPr>
    <p:cSldViewPr snapToGrid="0" snapToObjects="1">
      <p:cViewPr varScale="1">
        <p:scale>
          <a:sx n="79" d="100"/>
          <a:sy n="79" d="100"/>
        </p:scale>
        <p:origin x="240" y="792"/>
      </p:cViewPr>
      <p:guideLst>
        <p:guide orient="horz"/>
        <p:guide pos="7151"/>
        <p:guide pos="526"/>
      </p:guideLst>
    </p:cSldViewPr>
  </p:slideViewPr>
  <p:outlineViewPr>
    <p:cViewPr>
      <p:scale>
        <a:sx n="33" d="100"/>
        <a:sy n="33" d="100"/>
      </p:scale>
      <p:origin x="0" y="15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534E0-C1B6-7341-BD62-0A870936238F}" type="datetime1">
              <a:rPr lang="en-US" smtClean="0">
                <a:latin typeface="Open Sans Light"/>
              </a:rPr>
              <a:t>1/15/21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>
                <a:latin typeface="Open Sans Light"/>
              </a:rPr>
              <a:t>San Francisco State University</a:t>
            </a:r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</a:defRPr>
            </a:lvl1pPr>
          </a:lstStyle>
          <a:p>
            <a:fld id="{03844DE4-CBD3-6642-A3BB-3677EF870727}" type="datetime1">
              <a:rPr lang="en-US" smtClean="0"/>
              <a:t>1/15/21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</a:defRPr>
            </a:lvl1pPr>
          </a:lstStyle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228257" rtl="0" eaLnBrk="1" latinLnBrk="0" hangingPunct="1">
      <a:defRPr sz="600" kern="1200">
        <a:solidFill>
          <a:schemeClr val="tx1"/>
        </a:solidFill>
        <a:latin typeface="Open Sans Light"/>
        <a:ea typeface="+mn-ea"/>
        <a:cs typeface="+mn-cs"/>
      </a:defRPr>
    </a:lvl1pPr>
    <a:lvl2pPr marL="228257" algn="l" defTabSz="228257" rtl="0" eaLnBrk="1" latinLnBrk="0" hangingPunct="1">
      <a:defRPr sz="600" kern="1200">
        <a:solidFill>
          <a:schemeClr val="tx1"/>
        </a:solidFill>
        <a:latin typeface="Open Sans Light"/>
        <a:ea typeface="+mn-ea"/>
        <a:cs typeface="+mn-cs"/>
      </a:defRPr>
    </a:lvl2pPr>
    <a:lvl3pPr marL="456515" algn="l" defTabSz="228257" rtl="0" eaLnBrk="1" latinLnBrk="0" hangingPunct="1">
      <a:defRPr sz="600" kern="1200">
        <a:solidFill>
          <a:schemeClr val="tx1"/>
        </a:solidFill>
        <a:latin typeface="Open Sans Light"/>
        <a:ea typeface="+mn-ea"/>
        <a:cs typeface="+mn-cs"/>
      </a:defRPr>
    </a:lvl3pPr>
    <a:lvl4pPr marL="684773" algn="l" defTabSz="228257" rtl="0" eaLnBrk="1" latinLnBrk="0" hangingPunct="1">
      <a:defRPr sz="600" kern="1200">
        <a:solidFill>
          <a:schemeClr val="tx1"/>
        </a:solidFill>
        <a:latin typeface="Open Sans Light"/>
        <a:ea typeface="+mn-ea"/>
        <a:cs typeface="+mn-cs"/>
      </a:defRPr>
    </a:lvl4pPr>
    <a:lvl5pPr marL="913033" algn="l" defTabSz="228257" rtl="0" eaLnBrk="1" latinLnBrk="0" hangingPunct="1">
      <a:defRPr sz="600" kern="1200">
        <a:solidFill>
          <a:schemeClr val="tx1"/>
        </a:solidFill>
        <a:latin typeface="Open Sans Light"/>
        <a:ea typeface="+mn-ea"/>
        <a:cs typeface="+mn-cs"/>
      </a:defRPr>
    </a:lvl5pPr>
    <a:lvl6pPr marL="1141289" algn="l" defTabSz="22825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69547" algn="l" defTabSz="22825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7805" algn="l" defTabSz="22825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6063" algn="l" defTabSz="22825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2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 are not paid</a:t>
            </a:r>
          </a:p>
          <a:p>
            <a:r>
              <a:rPr lang="en-US" dirty="0"/>
              <a:t>Easy to add additional 685/686 courses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13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Open Sans Light"/>
                <a:ea typeface="+mn-ea"/>
                <a:cs typeface="+mn-cs"/>
              </a:rPr>
              <a:t>the LA program hasn’t changed my goals or interest, it has provided me with valuable experience regarding my goals.</a:t>
            </a:r>
            <a:r>
              <a:rPr lang="en-US" sz="1200" dirty="0">
                <a:effectLst/>
              </a:rPr>
              <a:t>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53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73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28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Next steps… IUSE grant with SJSU, SLO</a:t>
            </a:r>
            <a:endParaRPr lang="en-US" sz="8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5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 of </a:t>
            </a:r>
            <a:r>
              <a:rPr lang="en-US"/>
              <a:t>social justice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4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 has PALS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3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are not TAs, graders</a:t>
            </a:r>
          </a:p>
          <a:p>
            <a:r>
              <a:rPr lang="en-US" dirty="0"/>
              <a:t>Harder to recruit for 200-series than 100-series in physics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60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28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By “housed” I mean free food, a room, and companionship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4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 are not paid</a:t>
            </a:r>
          </a:p>
          <a:p>
            <a:r>
              <a:rPr lang="en-US" dirty="0"/>
              <a:t>Easy to add additional 685/686 courses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9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40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weeks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46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weeks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San Francisco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1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209904" y="1853427"/>
            <a:ext cx="2940125" cy="3888515"/>
          </a:xfrm>
        </p:spPr>
        <p:txBody>
          <a:bodyPr>
            <a:normAutofit/>
          </a:bodyPr>
          <a:lstStyle>
            <a:lvl1pPr>
              <a:defRPr sz="1399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0418" y="109372"/>
            <a:ext cx="412243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049373" y="2119729"/>
            <a:ext cx="2090011" cy="3666824"/>
          </a:xfrm>
        </p:spPr>
        <p:txBody>
          <a:bodyPr>
            <a:normAutofit/>
          </a:bodyPr>
          <a:lstStyle>
            <a:lvl1pPr>
              <a:defRPr sz="1399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0418" y="109372"/>
            <a:ext cx="412243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0418" y="109372"/>
            <a:ext cx="412243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328033" y="2119729"/>
            <a:ext cx="3491281" cy="4864537"/>
          </a:xfrm>
        </p:spPr>
        <p:txBody>
          <a:bodyPr>
            <a:normAutofit/>
          </a:bodyPr>
          <a:lstStyle>
            <a:lvl1pPr>
              <a:defRPr sz="1399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0418" y="109372"/>
            <a:ext cx="412243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06845" y="1889919"/>
            <a:ext cx="3957679" cy="24939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271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0418" y="109372"/>
            <a:ext cx="412243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37022" y="1874839"/>
            <a:ext cx="3957679" cy="21891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238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0418" y="109372"/>
            <a:ext cx="412243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659485"/>
            <a:ext cx="12188825" cy="295888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4440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6"/>
            <a:ext cx="10969943" cy="4525963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0418" y="109372"/>
            <a:ext cx="412243" cy="522816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1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4426" y="6802394"/>
            <a:ext cx="12264540" cy="90715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74" dirty="0"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74" dirty="0"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74" dirty="0">
                <a:latin typeface="Open Sans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74" dirty="0">
                <a:latin typeface="Open Sans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74" dirty="0"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ctr" defTabSz="543505" rtl="0" eaLnBrk="1" latinLnBrk="0" hangingPunct="1">
        <a:spcBef>
          <a:spcPct val="0"/>
        </a:spcBef>
        <a:buNone/>
        <a:defRPr sz="2999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543505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2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543505" indent="0" algn="ctr" defTabSz="543505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549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1087009" indent="0" algn="ctr" defTabSz="543505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549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1630517" indent="0" algn="ctr" defTabSz="543505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549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2174020" indent="0" algn="ctr" defTabSz="543505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549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2989277" indent="-271753" algn="l" defTabSz="543505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2783" indent="-271753" algn="l" defTabSz="543505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76289" indent="-271753" algn="l" defTabSz="543505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19794" indent="-271753" algn="l" defTabSz="543505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505" rtl="0" eaLnBrk="1" latinLnBrk="0" hangingPunct="1">
        <a:defRPr sz="2149" kern="1200">
          <a:solidFill>
            <a:schemeClr val="tx1"/>
          </a:solidFill>
          <a:latin typeface="+mn-lt"/>
          <a:ea typeface="+mn-ea"/>
          <a:cs typeface="+mn-cs"/>
        </a:defRPr>
      </a:lvl1pPr>
      <a:lvl2pPr marL="543505" algn="l" defTabSz="543505" rtl="0" eaLnBrk="1" latinLnBrk="0" hangingPunct="1">
        <a:defRPr sz="2149" kern="1200">
          <a:solidFill>
            <a:schemeClr val="tx1"/>
          </a:solidFill>
          <a:latin typeface="+mn-lt"/>
          <a:ea typeface="+mn-ea"/>
          <a:cs typeface="+mn-cs"/>
        </a:defRPr>
      </a:lvl2pPr>
      <a:lvl3pPr marL="1087009" algn="l" defTabSz="543505" rtl="0" eaLnBrk="1" latinLnBrk="0" hangingPunct="1">
        <a:defRPr sz="2149" kern="1200">
          <a:solidFill>
            <a:schemeClr val="tx1"/>
          </a:solidFill>
          <a:latin typeface="+mn-lt"/>
          <a:ea typeface="+mn-ea"/>
          <a:cs typeface="+mn-cs"/>
        </a:defRPr>
      </a:lvl3pPr>
      <a:lvl4pPr marL="1630517" algn="l" defTabSz="543505" rtl="0" eaLnBrk="1" latinLnBrk="0" hangingPunct="1">
        <a:defRPr sz="2149" kern="1200">
          <a:solidFill>
            <a:schemeClr val="tx1"/>
          </a:solidFill>
          <a:latin typeface="+mn-lt"/>
          <a:ea typeface="+mn-ea"/>
          <a:cs typeface="+mn-cs"/>
        </a:defRPr>
      </a:lvl4pPr>
      <a:lvl5pPr marL="2174020" algn="l" defTabSz="543505" rtl="0" eaLnBrk="1" latinLnBrk="0" hangingPunct="1">
        <a:defRPr sz="2149" kern="1200">
          <a:solidFill>
            <a:schemeClr val="tx1"/>
          </a:solidFill>
          <a:latin typeface="+mn-lt"/>
          <a:ea typeface="+mn-ea"/>
          <a:cs typeface="+mn-cs"/>
        </a:defRPr>
      </a:lvl5pPr>
      <a:lvl6pPr marL="2717525" algn="l" defTabSz="543505" rtl="0" eaLnBrk="1" latinLnBrk="0" hangingPunct="1">
        <a:defRPr sz="2149" kern="1200">
          <a:solidFill>
            <a:schemeClr val="tx1"/>
          </a:solidFill>
          <a:latin typeface="+mn-lt"/>
          <a:ea typeface="+mn-ea"/>
          <a:cs typeface="+mn-cs"/>
        </a:defRPr>
      </a:lvl6pPr>
      <a:lvl7pPr marL="3261031" algn="l" defTabSz="543505" rtl="0" eaLnBrk="1" latinLnBrk="0" hangingPunct="1">
        <a:defRPr sz="2149" kern="1200">
          <a:solidFill>
            <a:schemeClr val="tx1"/>
          </a:solidFill>
          <a:latin typeface="+mn-lt"/>
          <a:ea typeface="+mn-ea"/>
          <a:cs typeface="+mn-cs"/>
        </a:defRPr>
      </a:lvl7pPr>
      <a:lvl8pPr marL="3804535" algn="l" defTabSz="543505" rtl="0" eaLnBrk="1" latinLnBrk="0" hangingPunct="1">
        <a:defRPr sz="2149" kern="1200">
          <a:solidFill>
            <a:schemeClr val="tx1"/>
          </a:solidFill>
          <a:latin typeface="+mn-lt"/>
          <a:ea typeface="+mn-ea"/>
          <a:cs typeface="+mn-cs"/>
        </a:defRPr>
      </a:lvl8pPr>
      <a:lvl9pPr marL="4348039" algn="l" defTabSz="543505" rtl="0" eaLnBrk="1" latinLnBrk="0" hangingPunct="1">
        <a:defRPr sz="21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231161"/>
            </a:gs>
            <a:gs pos="100000">
              <a:srgbClr val="23116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6718" y="968532"/>
            <a:ext cx="10559441" cy="17505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lIns="45695" tIns="22847" rIns="45695" bIns="22847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90000"/>
              </a:lnSpc>
              <a:tabLst>
                <a:tab pos="2490940" algn="l"/>
              </a:tabLst>
            </a:pPr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 Learning Assistant (LA) Program at San Francisco State University (SFSU)</a:t>
            </a:r>
            <a:endParaRPr lang="en-US" sz="96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9EA67-BCC1-4C2B-93FE-312244AEE8EA}"/>
              </a:ext>
            </a:extLst>
          </p:cNvPr>
          <p:cNvSpPr txBox="1"/>
          <p:nvPr/>
        </p:nvSpPr>
        <p:spPr>
          <a:xfrm>
            <a:off x="2486196" y="2976011"/>
            <a:ext cx="68318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Kim Coble</a:t>
            </a:r>
            <a:endParaRPr lang="en-US" sz="2800" dirty="0">
              <a:solidFill>
                <a:schemeClr val="accent5"/>
              </a:solidFill>
            </a:endParaRPr>
          </a:p>
          <a:p>
            <a:pPr algn="ctr"/>
            <a:r>
              <a:rPr lang="en-US" sz="2800" dirty="0">
                <a:solidFill>
                  <a:schemeClr val="accent5"/>
                </a:solidFill>
              </a:rPr>
              <a:t>Department of Physics and Astronomy</a:t>
            </a:r>
          </a:p>
          <a:p>
            <a:pPr algn="ctr"/>
            <a:r>
              <a:rPr lang="en-US" sz="2800" dirty="0">
                <a:solidFill>
                  <a:schemeClr val="accent5"/>
                </a:solidFill>
              </a:rPr>
              <a:t>San Francisco State University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A93152-F1BE-43DE-ADEE-1AD917394EA0}"/>
              </a:ext>
            </a:extLst>
          </p:cNvPr>
          <p:cNvSpPr/>
          <p:nvPr/>
        </p:nvSpPr>
        <p:spPr>
          <a:xfrm>
            <a:off x="2486197" y="2811065"/>
            <a:ext cx="7531713" cy="72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52" tIns="22827" rIns="45652" bIns="22827" rtlCol="0" anchor="ctr"/>
          <a:lstStyle/>
          <a:p>
            <a:pPr algn="ctr"/>
            <a:endParaRPr lang="en-US" sz="1074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40CF62-8DDA-974D-8912-6DBC2663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" y="62848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group of LAs&#10;Description automatically generated">
            <a:extLst>
              <a:ext uri="{FF2B5EF4-FFF2-40B4-BE49-F238E27FC236}">
                <a16:creationId xmlns:a16="http://schemas.microsoft.com/office/drawing/2014/main" id="{2C574AA6-F32B-7D46-838D-876B5C6E8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012" y="4486545"/>
            <a:ext cx="4114800" cy="20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162" y="579465"/>
            <a:ext cx="10360501" cy="566538"/>
          </a:xfrm>
        </p:spPr>
        <p:txBody>
          <a:bodyPr>
            <a:noAutofit/>
          </a:bodyPr>
          <a:lstStyle/>
          <a:p>
            <a:r>
              <a:rPr lang="en-US" sz="3998" b="1" dirty="0">
                <a:solidFill>
                  <a:srgbClr val="3D367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Estrada et al Framing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2180" y="5651490"/>
            <a:ext cx="10487950" cy="1011818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Plus Table 2: Summarizes theoretical approaches, student challenges to persisting, short-term &amp; long-term recommendations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6155" y="1297178"/>
            <a:ext cx="776519" cy="63982"/>
          </a:xfrm>
          <a:prstGeom prst="rect">
            <a:avLst/>
          </a:prstGeom>
          <a:solidFill>
            <a:srgbClr val="FFE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52" tIns="22827" rIns="45652" bIns="22827" rtlCol="0" anchor="ctr"/>
          <a:lstStyle/>
          <a:p>
            <a:pPr algn="ctr"/>
            <a:endParaRPr lang="en-US" sz="1074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F069CE-834E-4286-8B35-EF9D466A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934" y="62785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CD355AD-9FD4-CC4C-A903-8527C0B21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t="21916" r="21417" b="2529"/>
          <a:stretch/>
        </p:blipFill>
        <p:spPr bwMode="auto">
          <a:xfrm>
            <a:off x="752727" y="1538151"/>
            <a:ext cx="457200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95B0347-16C2-6241-B8DB-5571FD2FF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 b="-792"/>
          <a:stretch/>
        </p:blipFill>
        <p:spPr bwMode="auto">
          <a:xfrm>
            <a:off x="6668511" y="1645920"/>
            <a:ext cx="4572000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30524" y="2872975"/>
            <a:ext cx="8562397" cy="616159"/>
          </a:xfrm>
          <a:prstGeom prst="rect">
            <a:avLst/>
          </a:prstGeom>
        </p:spPr>
        <p:txBody>
          <a:bodyPr lIns="45695" tIns="22847" rIns="45695" bIns="22847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90000"/>
              </a:lnSpc>
              <a:tabLst>
                <a:tab pos="2490940" algn="l"/>
              </a:tabLst>
            </a:pPr>
            <a:r>
              <a:rPr lang="en-US" sz="4798" b="1" dirty="0">
                <a:solidFill>
                  <a:schemeClr val="bg1"/>
                </a:solidFill>
                <a:latin typeface="+mj-lt"/>
              </a:rPr>
              <a:t>LA and LA Mentor Experiences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2229D-4052-412A-8527-FF627230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" y="62848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6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162" y="579465"/>
            <a:ext cx="10360501" cy="566538"/>
          </a:xfrm>
        </p:spPr>
        <p:txBody>
          <a:bodyPr>
            <a:noAutofit/>
          </a:bodyPr>
          <a:lstStyle/>
          <a:p>
            <a:r>
              <a:rPr lang="en-US" sz="3998" b="1" dirty="0">
                <a:solidFill>
                  <a:srgbClr val="3D367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Research and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93294" y="1361160"/>
            <a:ext cx="5494251" cy="4624794"/>
          </a:xfr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Interviews with LAs, mentors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Classroom practices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Weekly prep sessions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Weekly pedagogy seminar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Decisions about participation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Benefits/challenges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Interactions among faculty, LAs, and students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Other thoughts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999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Student evaluations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6155" y="1297178"/>
            <a:ext cx="776519" cy="63982"/>
          </a:xfrm>
          <a:prstGeom prst="rect">
            <a:avLst/>
          </a:prstGeom>
          <a:solidFill>
            <a:srgbClr val="FFE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52" tIns="22827" rIns="45652" bIns="22827" rtlCol="0" anchor="ctr"/>
          <a:lstStyle/>
          <a:p>
            <a:pPr algn="ctr"/>
            <a:endParaRPr lang="en-US" sz="1074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F069CE-834E-4286-8B35-EF9D466A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" y="62848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D2C21C1-EEEE-C14E-82E2-BD504177D739}"/>
              </a:ext>
            </a:extLst>
          </p:cNvPr>
          <p:cNvSpPr txBox="1">
            <a:spLocks/>
          </p:cNvSpPr>
          <p:nvPr/>
        </p:nvSpPr>
        <p:spPr>
          <a:xfrm>
            <a:off x="5706156" y="1405466"/>
            <a:ext cx="5882508" cy="504683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543505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009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517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020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277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783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6289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9794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Final reflection prompt on overall LA experience</a:t>
            </a:r>
          </a:p>
          <a:p>
            <a:pPr lvl="1" algn="l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Share whatever you think is important, but some questions to consider: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Biggest benefits in participating in the LA program?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Biggest obstacles?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What have we done that was helpful in supporting you as an LA? What else can we do to support you as an LA? 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Have your attitudes/interests in science or science teaching/learning changed as a result of participation in the LA program?</a:t>
            </a:r>
          </a:p>
        </p:txBody>
      </p:sp>
    </p:spTree>
    <p:extLst>
      <p:ext uri="{BB962C8B-B14F-4D97-AF65-F5344CB8AC3E}">
        <p14:creationId xmlns:p14="http://schemas.microsoft.com/office/powerpoint/2010/main" val="41160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162" y="579465"/>
            <a:ext cx="10360501" cy="566538"/>
          </a:xfrm>
        </p:spPr>
        <p:txBody>
          <a:bodyPr>
            <a:noAutofit/>
          </a:bodyPr>
          <a:lstStyle/>
          <a:p>
            <a:r>
              <a:rPr lang="en-US" sz="3998" b="1" dirty="0">
                <a:solidFill>
                  <a:srgbClr val="3D367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Quotes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98607" y="1329169"/>
            <a:ext cx="6571425" cy="5077995"/>
          </a:xfr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Better teacher and better learner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It taught me approaches to teaching that made me feel confident in what I was doing and how I was helping my students. The book not only enabled me to become a better educator but also enabled me to become a better learner.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Between being a learning assistant and a student I think it’s helped ME a lot, just like reading, you know, these teaching methods and stuff, it just helped me see where I am and it does help with certain behaviors we see in class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This class was mind-opening from the material we read to the discussions. I wish I discovered this course sooner… [this course] was relaxing, informative, and I can see myself become a better student with the knowledge I gained from this class. </a:t>
            </a:r>
            <a:endParaRPr lang="en-US" sz="1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6155" y="1297178"/>
            <a:ext cx="776519" cy="63982"/>
          </a:xfrm>
          <a:prstGeom prst="rect">
            <a:avLst/>
          </a:prstGeom>
          <a:solidFill>
            <a:srgbClr val="FFE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52" tIns="22827" rIns="45652" bIns="22827" rtlCol="0" anchor="ctr"/>
          <a:lstStyle/>
          <a:p>
            <a:pPr algn="ctr"/>
            <a:endParaRPr lang="en-US" sz="1074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F069CE-834E-4286-8B35-EF9D466A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63" y="62785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FACC250-DF54-6749-AD02-EB2DF68CC8FB}"/>
              </a:ext>
            </a:extLst>
          </p:cNvPr>
          <p:cNvSpPr txBox="1">
            <a:spLocks/>
          </p:cNvSpPr>
          <p:nvPr/>
        </p:nvSpPr>
        <p:spPr>
          <a:xfrm>
            <a:off x="7122694" y="1297178"/>
            <a:ext cx="4172021" cy="507799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543505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009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517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020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277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783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6289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9794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Experience of teaching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This experience opened my eyes to teaching and learning in a way I never anticipated.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This class has made me see that potential I have for being a great instructor.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 plan to be a high school physics teacher one day and being in this class helped me experience real learning with real students. I feel more confident in my ability to help students from different backgrounds. </a:t>
            </a:r>
          </a:p>
        </p:txBody>
      </p:sp>
    </p:spTree>
    <p:extLst>
      <p:ext uri="{BB962C8B-B14F-4D97-AF65-F5344CB8AC3E}">
        <p14:creationId xmlns:p14="http://schemas.microsoft.com/office/powerpoint/2010/main" val="25967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162" y="579465"/>
            <a:ext cx="10360501" cy="566538"/>
          </a:xfrm>
        </p:spPr>
        <p:txBody>
          <a:bodyPr>
            <a:noAutofit/>
          </a:bodyPr>
          <a:lstStyle/>
          <a:p>
            <a:r>
              <a:rPr lang="en-US" sz="3998" b="1" dirty="0">
                <a:solidFill>
                  <a:srgbClr val="3D367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Quotes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0955" y="1361160"/>
            <a:ext cx="4201203" cy="3886900"/>
          </a:xfr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Connection and community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My </a:t>
            </a: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connection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with other instructors in the science department grew as a result of these meetings …  By being able to engage and reflect with you and the instructors in the science department, the traditional and socially normalized student and instructor/staff relationship was broken and </a:t>
            </a: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stronger relationship and understanding was built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6155" y="1297178"/>
            <a:ext cx="776519" cy="63982"/>
          </a:xfrm>
          <a:prstGeom prst="rect">
            <a:avLst/>
          </a:prstGeom>
          <a:solidFill>
            <a:srgbClr val="FFE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52" tIns="22827" rIns="45652" bIns="22827" rtlCol="0" anchor="ctr"/>
          <a:lstStyle/>
          <a:p>
            <a:pPr algn="ctr"/>
            <a:endParaRPr lang="en-US" sz="1074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F069CE-834E-4286-8B35-EF9D466A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" y="62848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FACC250-DF54-6749-AD02-EB2DF68CC8FB}"/>
              </a:ext>
            </a:extLst>
          </p:cNvPr>
          <p:cNvSpPr txBox="1">
            <a:spLocks/>
          </p:cNvSpPr>
          <p:nvPr/>
        </p:nvSpPr>
        <p:spPr>
          <a:xfrm>
            <a:off x="4823555" y="1361160"/>
            <a:ext cx="6451108" cy="466249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543505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009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517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020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277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783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6289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9794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Online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Though the interaction with students and the professor were limited due to being online, I gained a lot of valuable experience not only in physics, but also expanding my own career interests. </a:t>
            </a: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I definitely would want to be a learning assistant again, if the option is there.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Great class -- you really get the feeling and confirmation that [instructor] is listening to each of the learning assistants. She </a:t>
            </a: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made my global pandemic experience both memorable and calming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 I'm glad to have been a part of this class because I found a </a:t>
            </a: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community to look forward to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meeting at the end of each school week. </a:t>
            </a:r>
          </a:p>
        </p:txBody>
      </p:sp>
    </p:spTree>
    <p:extLst>
      <p:ext uri="{BB962C8B-B14F-4D97-AF65-F5344CB8AC3E}">
        <p14:creationId xmlns:p14="http://schemas.microsoft.com/office/powerpoint/2010/main" val="23296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3199" y="704828"/>
            <a:ext cx="10517047" cy="1341322"/>
          </a:xfrm>
          <a:prstGeom prst="rect">
            <a:avLst/>
          </a:prstGeom>
        </p:spPr>
        <p:txBody>
          <a:bodyPr lIns="45695" tIns="22847" rIns="45695" bIns="22847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90000"/>
              </a:lnSpc>
              <a:tabLst>
                <a:tab pos="2490940" algn="l"/>
              </a:tabLst>
            </a:pPr>
            <a:r>
              <a:rPr lang="en-US" sz="4798" b="1" dirty="0">
                <a:solidFill>
                  <a:schemeClr val="bg1"/>
                </a:solidFill>
                <a:latin typeface="+mj-lt"/>
              </a:rPr>
              <a:t>Thanks!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0E174D9-7D2E-4FC6-B8A5-3449A5C3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" y="62848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5269E8-3DD7-4867-9CF3-FCAB78D9F115}"/>
              </a:ext>
            </a:extLst>
          </p:cNvPr>
          <p:cNvSpPr/>
          <p:nvPr/>
        </p:nvSpPr>
        <p:spPr>
          <a:xfrm>
            <a:off x="1567942" y="1399819"/>
            <a:ext cx="8884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kcoble@sfsu.edu</a:t>
            </a:r>
            <a:endParaRPr lang="en-US" sz="3600" dirty="0">
              <a:solidFill>
                <a:schemeClr val="bg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text, indoor, different, several&#10;&#10;Description automatically generated">
            <a:extLst>
              <a:ext uri="{FF2B5EF4-FFF2-40B4-BE49-F238E27FC236}">
                <a16:creationId xmlns:a16="http://schemas.microsoft.com/office/drawing/2014/main" id="{33C588AF-3C25-144D-9C2F-615BB330E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522" y="2104721"/>
            <a:ext cx="5486400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162" y="579465"/>
            <a:ext cx="10360501" cy="566538"/>
          </a:xfrm>
        </p:spPr>
        <p:txBody>
          <a:bodyPr>
            <a:noAutofit/>
          </a:bodyPr>
          <a:lstStyle/>
          <a:p>
            <a:r>
              <a:rPr lang="en-US" sz="3998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Context of San Francisco State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48313" y="1350222"/>
            <a:ext cx="10323935" cy="1633527"/>
          </a:xfr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Student Population and Setting 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Open Sans"/>
              </a:rPr>
              <a:t>~30,000 students, master’s granting, Hispanic-serving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Open Sans"/>
              </a:rPr>
              <a:t>Diverse racial/ethnic demographics: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6155" y="1297178"/>
            <a:ext cx="776519" cy="63982"/>
          </a:xfrm>
          <a:prstGeom prst="rect">
            <a:avLst/>
          </a:prstGeom>
          <a:solidFill>
            <a:srgbClr val="FFE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52" tIns="22827" rIns="45652" bIns="22827" rtlCol="0" anchor="ctr"/>
          <a:lstStyle/>
          <a:p>
            <a:pPr algn="ctr"/>
            <a:endParaRPr lang="en-US" sz="1074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F069CE-834E-4286-8B35-EF9D466A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" y="62848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DDCC04E9-6735-894D-BE7B-9D506B65E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71" y="2983749"/>
            <a:ext cx="7315200" cy="3636559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6470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162" y="579465"/>
            <a:ext cx="10360501" cy="566538"/>
          </a:xfrm>
        </p:spPr>
        <p:txBody>
          <a:bodyPr>
            <a:noAutofit/>
          </a:bodyPr>
          <a:lstStyle/>
          <a:p>
            <a:r>
              <a:rPr lang="en-US" sz="3998" b="1" dirty="0">
                <a:solidFill>
                  <a:srgbClr val="3D367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Our LA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48314" y="1337696"/>
            <a:ext cx="10024486" cy="4689812"/>
          </a:xfr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About me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Came to SFSU in Fall 2016 from Chicago State University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Physics &amp; astronomy education researcher, formerly cosmologist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Working with LAs since Spring 2005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Open Sans"/>
              </a:rPr>
              <a:t>LA program started in Spring 2017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Physics, Astronomy, Chemistry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With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Alegra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Eroy-Reveles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(now at UCSC, Chemistry)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Started with 6 courses, 7 instructors , 11 LAs, ~1000 students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Currently ~ 18 sections, ~ 12 instructors, ~ 25 LAs, ~ 2000 students per semester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Planned expansion in Fall 2021: Math, Computer Science</a:t>
            </a:r>
            <a:endParaRPr lang="en-US" sz="1999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6155" y="1297178"/>
            <a:ext cx="776519" cy="63982"/>
          </a:xfrm>
          <a:prstGeom prst="rect">
            <a:avLst/>
          </a:prstGeom>
          <a:solidFill>
            <a:srgbClr val="FFE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52" tIns="22827" rIns="45652" bIns="22827" rtlCol="0" anchor="ctr"/>
          <a:lstStyle/>
          <a:p>
            <a:pPr algn="ctr"/>
            <a:endParaRPr lang="en-US" sz="1074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F069CE-834E-4286-8B35-EF9D466A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" y="62848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4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25886" y="579465"/>
            <a:ext cx="11411210" cy="566538"/>
          </a:xfrm>
        </p:spPr>
        <p:txBody>
          <a:bodyPr>
            <a:noAutofit/>
          </a:bodyPr>
          <a:lstStyle/>
          <a:p>
            <a:r>
              <a:rPr lang="en-US" sz="3998" b="1" dirty="0">
                <a:solidFill>
                  <a:srgbClr val="3D367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Program Elements: Follows LA Alliance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48314" y="1325170"/>
            <a:ext cx="10024486" cy="5184819"/>
          </a:xfr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Help facilitate active learning in class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Mainly large intro “lecture” classes (50 – 150 students); but flexible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Most instructors who teach the intro </a:t>
            </a:r>
            <a:r>
              <a:rPr lang="en-US" sz="2000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phys</a:t>
            </a:r>
            <a:r>
              <a:rPr lang="en-US" sz="2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astro</a:t>
            </a:r>
            <a:r>
              <a:rPr lang="en-US" sz="2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/chem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courses have participated; many are lecturers</a:t>
            </a:r>
          </a:p>
          <a:p>
            <a:pPr marL="886405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All intro courses but not all sections have used LAs at some point</a:t>
            </a: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Prep with instructor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Wide variety of implementations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LA faculty partnership is where a lot of the magic happens</a:t>
            </a:r>
            <a:endParaRPr lang="en-US" sz="1999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LA pedagogy course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Equity considerations front and center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Schedule Friday afternoons, can go to either section</a:t>
            </a: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399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Open Sans"/>
              </a:rPr>
              <a:t>Recruit primarily  through course instructors (LA mentors)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6155" y="1297178"/>
            <a:ext cx="776519" cy="63982"/>
          </a:xfrm>
          <a:prstGeom prst="rect">
            <a:avLst/>
          </a:prstGeom>
          <a:solidFill>
            <a:srgbClr val="FFE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52" tIns="22827" rIns="45652" bIns="22827" rtlCol="0" anchor="ctr"/>
          <a:lstStyle/>
          <a:p>
            <a:pPr algn="ctr"/>
            <a:endParaRPr lang="en-US" sz="1074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F069CE-834E-4286-8B35-EF9D466A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933" y="62785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8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162" y="579465"/>
            <a:ext cx="10360501" cy="566538"/>
          </a:xfrm>
        </p:spPr>
        <p:txBody>
          <a:bodyPr>
            <a:noAutofit/>
          </a:bodyPr>
          <a:lstStyle/>
          <a:p>
            <a:r>
              <a:rPr lang="en-US" sz="3998" b="1" dirty="0">
                <a:solidFill>
                  <a:srgbClr val="3D367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Infrastructure &amp;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48313" y="1338684"/>
            <a:ext cx="10487950" cy="3027819"/>
          </a:xfr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Very tiny org “chart”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Program director (me)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Coordinators in other disciplines (Rose Lacy, Chemistry)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Open Sans"/>
              </a:rPr>
              <a:t>LA Men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tors (instructors who work with LAs in their classes)</a:t>
            </a:r>
            <a:endParaRPr lang="en-US" sz="2399" dirty="0">
              <a:solidFill>
                <a:schemeClr val="accent2">
                  <a:lumMod val="75000"/>
                </a:schemeClr>
              </a:solidFill>
              <a:latin typeface="+mn-lt"/>
              <a:cs typeface="Open Sans"/>
            </a:endParaRP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Housed in Center for Science and Math Education (CSME)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Other CSME programs include Supplemental Instruction (SI), Teacher Fellows, Math Circles, STEM House, etc. (</a:t>
            </a:r>
            <a:r>
              <a:rPr lang="en-US" sz="20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https://</a:t>
            </a:r>
            <a:r>
              <a:rPr lang="en-US" sz="2000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csme.sfsu.edu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6155" y="1297178"/>
            <a:ext cx="776519" cy="63982"/>
          </a:xfrm>
          <a:prstGeom prst="rect">
            <a:avLst/>
          </a:prstGeom>
          <a:solidFill>
            <a:srgbClr val="FFE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52" tIns="22827" rIns="45652" bIns="22827" rtlCol="0" anchor="ctr"/>
          <a:lstStyle/>
          <a:p>
            <a:pPr algn="ctr"/>
            <a:endParaRPr lang="en-US" sz="1074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F069CE-834E-4286-8B35-EF9D466A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" y="62848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6C3CDBE-3A71-E045-BC56-871CF55F0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565" y="4386526"/>
            <a:ext cx="6400800" cy="23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162" y="579465"/>
            <a:ext cx="10360501" cy="566538"/>
          </a:xfrm>
        </p:spPr>
        <p:txBody>
          <a:bodyPr>
            <a:noAutofit/>
          </a:bodyPr>
          <a:lstStyle/>
          <a:p>
            <a:r>
              <a:rPr lang="en-US" sz="3998" b="1" dirty="0">
                <a:solidFill>
                  <a:srgbClr val="3D367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Infrastructure &amp;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48313" y="1362748"/>
            <a:ext cx="10487950" cy="4628128"/>
          </a:xfr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LAs supported by course credits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Worked with Assoc. Dean of College of Science and Engineering and department chairs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PHYS/CHEM 685: 1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pedagogy course. Meets 1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/ week + readings, reflections, prep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PHYS/CHEM 686: 1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activity course. 3 hours / week in parent course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Everyone welcome in pedagogy course but only required first time. Can repeat 686 multiple times. 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Coordinators get 2 WTUs per semester through these courses</a:t>
            </a:r>
          </a:p>
          <a:p>
            <a:pPr lvl="1" algn="just">
              <a:lnSpc>
                <a:spcPct val="110000"/>
              </a:lnSpc>
            </a:pPr>
            <a:endParaRPr lang="en-US" sz="1999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Missing piece: support for LA mentors</a:t>
            </a:r>
          </a:p>
          <a:p>
            <a:pPr marL="886405" lvl="1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  <a:cs typeface="Open Sans"/>
              </a:rPr>
              <a:t>Spring 2021: t</a:t>
            </a:r>
            <a:r>
              <a:rPr lang="en-US" sz="2000" dirty="0">
                <a:solidFill>
                  <a:schemeClr val="tx1"/>
                </a:solidFill>
              </a:rPr>
              <a:t>eaching squares </a:t>
            </a:r>
            <a:endParaRPr lang="en-US" sz="2000" dirty="0">
              <a:solidFill>
                <a:schemeClr val="tx1"/>
              </a:solidFill>
              <a:latin typeface="+mn-lt"/>
              <a:cs typeface="Open Sans"/>
            </a:endParaRPr>
          </a:p>
          <a:p>
            <a:pPr marL="886405" lvl="1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  <a:cs typeface="Open Sans"/>
              </a:rPr>
              <a:t>IUSE grant submitted with SJSU Cal Poly SLO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6155" y="1297178"/>
            <a:ext cx="776519" cy="63982"/>
          </a:xfrm>
          <a:prstGeom prst="rect">
            <a:avLst/>
          </a:prstGeom>
          <a:solidFill>
            <a:srgbClr val="FFE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52" tIns="22827" rIns="45652" bIns="22827" rtlCol="0" anchor="ctr"/>
          <a:lstStyle/>
          <a:p>
            <a:pPr algn="ctr"/>
            <a:endParaRPr lang="en-US" sz="1074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F069CE-834E-4286-8B35-EF9D466A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" y="62848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4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30524" y="2872975"/>
            <a:ext cx="8562397" cy="616159"/>
          </a:xfrm>
          <a:prstGeom prst="rect">
            <a:avLst/>
          </a:prstGeom>
        </p:spPr>
        <p:txBody>
          <a:bodyPr lIns="45695" tIns="22847" rIns="45695" bIns="22847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90000"/>
              </a:lnSpc>
              <a:tabLst>
                <a:tab pos="2490940" algn="l"/>
              </a:tabLst>
            </a:pPr>
            <a:r>
              <a:rPr lang="en-US" sz="4798" b="1" dirty="0">
                <a:solidFill>
                  <a:schemeClr val="bg1"/>
                </a:solidFill>
                <a:latin typeface="+mj-lt"/>
              </a:rPr>
              <a:t>LA Pedagogy Course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4E49D-2751-4B12-BFEA-20BB49E39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" y="62848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0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162" y="579465"/>
            <a:ext cx="10360501" cy="566538"/>
          </a:xfrm>
        </p:spPr>
        <p:txBody>
          <a:bodyPr>
            <a:noAutofit/>
          </a:bodyPr>
          <a:lstStyle/>
          <a:p>
            <a:r>
              <a:rPr lang="en-US" sz="3998" b="1" dirty="0">
                <a:solidFill>
                  <a:srgbClr val="3D367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Course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48313" y="1362748"/>
            <a:ext cx="10487950" cy="4708150"/>
          </a:xfr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Goals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Strategies for facilitating sense-making and promoting learning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Strategies for c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reating supportive, engaging environment</a:t>
            </a:r>
            <a:endParaRPr lang="en-US" sz="2399" b="1" dirty="0">
              <a:solidFill>
                <a:schemeClr val="accent2">
                  <a:lumMod val="75000"/>
                </a:schemeClr>
              </a:solidFill>
              <a:latin typeface="+mn-lt"/>
              <a:cs typeface="Open Sans"/>
            </a:endParaRP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Readings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How Learning Works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(Ambrose et al.)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Influence of Affirming Kindness and Community on Broadening Participation in STEM Career Pathways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(Estrada,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Eroy-Reveles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Matsui 2018)</a:t>
            </a: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9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Open Sans"/>
              </a:rPr>
              <a:t>Format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Supportive community</a:t>
            </a:r>
            <a:endParaRPr lang="en-US" sz="2399" dirty="0">
              <a:solidFill>
                <a:schemeClr val="accent2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Check-ins, discussions</a:t>
            </a:r>
          </a:p>
          <a:p>
            <a:pPr marL="886405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10 “chapter” reflections + final reflection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6155" y="1297178"/>
            <a:ext cx="776519" cy="63982"/>
          </a:xfrm>
          <a:prstGeom prst="rect">
            <a:avLst/>
          </a:prstGeom>
          <a:solidFill>
            <a:srgbClr val="FFE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52" tIns="22827" rIns="45652" bIns="22827" rtlCol="0" anchor="ctr"/>
          <a:lstStyle/>
          <a:p>
            <a:pPr algn="ctr"/>
            <a:endParaRPr lang="en-US" sz="1074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F069CE-834E-4286-8B35-EF9D466A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934" y="62785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162" y="579465"/>
            <a:ext cx="10360501" cy="566538"/>
          </a:xfrm>
        </p:spPr>
        <p:txBody>
          <a:bodyPr>
            <a:noAutofit/>
          </a:bodyPr>
          <a:lstStyle/>
          <a:p>
            <a:r>
              <a:rPr lang="en-US" sz="3998" b="1" dirty="0">
                <a:solidFill>
                  <a:srgbClr val="3D367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Schedule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48313" y="1362748"/>
            <a:ext cx="10487950" cy="3966473"/>
          </a:xfr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Intro, Ground rules (community agreements)</a:t>
            </a: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Course climate, JEDI</a:t>
            </a: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How does students’ prior knowledge affect their learning?</a:t>
            </a: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How does the way students organize knowledge affect their learning?</a:t>
            </a: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What factors motivate students to learn?</a:t>
            </a: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How do students develop mastery?</a:t>
            </a: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What kinds of practice and feedback enhance learning?</a:t>
            </a: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How do students become self-directed learners?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6155" y="1297178"/>
            <a:ext cx="776519" cy="63982"/>
          </a:xfrm>
          <a:prstGeom prst="rect">
            <a:avLst/>
          </a:prstGeom>
          <a:solidFill>
            <a:srgbClr val="FFE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52" tIns="22827" rIns="45652" bIns="22827" rtlCol="0" anchor="ctr"/>
          <a:lstStyle/>
          <a:p>
            <a:pPr algn="ctr"/>
            <a:endParaRPr lang="en-US" sz="1074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F069CE-834E-4286-8B35-EF9D466A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934" y="6278535"/>
            <a:ext cx="1747155" cy="4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6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imple ppt presentation">
  <a:themeElements>
    <a:clrScheme name="Custom 3">
      <a:dk1>
        <a:sysClr val="windowText" lastClr="000000"/>
      </a:dk1>
      <a:lt1>
        <a:sysClr val="window" lastClr="FFFFFF"/>
      </a:lt1>
      <a:dk2>
        <a:srgbClr val="797979"/>
      </a:dk2>
      <a:lt2>
        <a:srgbClr val="F2B200"/>
      </a:lt2>
      <a:accent1>
        <a:srgbClr val="EDC100"/>
      </a:accent1>
      <a:accent2>
        <a:srgbClr val="6600FF"/>
      </a:accent2>
      <a:accent3>
        <a:srgbClr val="FFDB2B"/>
      </a:accent3>
      <a:accent4>
        <a:srgbClr val="9966FF"/>
      </a:accent4>
      <a:accent5>
        <a:srgbClr val="FFCC66"/>
      </a:accent5>
      <a:accent6>
        <a:srgbClr val="C7C7C7"/>
      </a:accent6>
      <a:hlink>
        <a:srgbClr val="FFCC66"/>
      </a:hlink>
      <a:folHlink>
        <a:srgbClr val="FFE791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</TotalTime>
  <Words>1254</Words>
  <Application>Microsoft Macintosh PowerPoint</Application>
  <PresentationFormat>Custom</PresentationFormat>
  <Paragraphs>147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Corbel</vt:lpstr>
      <vt:lpstr>Open Sans</vt:lpstr>
      <vt:lpstr>Open Sans Light</vt:lpstr>
      <vt:lpstr>Wingdings</vt:lpstr>
      <vt:lpstr>Simple ppt presentation</vt:lpstr>
      <vt:lpstr>PowerPoint Presentation</vt:lpstr>
      <vt:lpstr>Context of San Francisco State</vt:lpstr>
      <vt:lpstr>Our LA Program</vt:lpstr>
      <vt:lpstr>Program Elements: Follows LA Alliance Model</vt:lpstr>
      <vt:lpstr>Infrastructure &amp; Support</vt:lpstr>
      <vt:lpstr>Infrastructure &amp; Support</vt:lpstr>
      <vt:lpstr>PowerPoint Presentation</vt:lpstr>
      <vt:lpstr>Course Format</vt:lpstr>
      <vt:lpstr>Schedule</vt:lpstr>
      <vt:lpstr>Estrada et al Framing</vt:lpstr>
      <vt:lpstr>PowerPoint Presentation</vt:lpstr>
      <vt:lpstr>Research and Feedback</vt:lpstr>
      <vt:lpstr>Quotes</vt:lpstr>
      <vt:lpstr>Quotes</vt:lpstr>
      <vt:lpstr>PowerPoint Presentation</vt:lpstr>
    </vt:vector>
  </TitlesOfParts>
  <Manager/>
  <Company>Louis Twelve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Louis Twelve</dc:creator>
  <cp:keywords/>
  <dc:description/>
  <cp:lastModifiedBy>Kim Coble</cp:lastModifiedBy>
  <cp:revision>757</cp:revision>
  <cp:lastPrinted>2021-01-15T23:01:01Z</cp:lastPrinted>
  <dcterms:created xsi:type="dcterms:W3CDTF">2014-12-02T17:36:54Z</dcterms:created>
  <dcterms:modified xsi:type="dcterms:W3CDTF">2021-01-15T23:29:35Z</dcterms:modified>
  <cp:category/>
</cp:coreProperties>
</file>